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1553" r:id="rId2"/>
    <p:sldId id="1538" r:id="rId3"/>
    <p:sldId id="1443" r:id="rId4"/>
    <p:sldId id="1444" r:id="rId5"/>
    <p:sldId id="1445" r:id="rId6"/>
    <p:sldId id="1446" r:id="rId7"/>
    <p:sldId id="1502" r:id="rId8"/>
    <p:sldId id="1503" r:id="rId9"/>
    <p:sldId id="1505" r:id="rId10"/>
    <p:sldId id="1504" r:id="rId11"/>
    <p:sldId id="1539" r:id="rId12"/>
    <p:sldId id="1451" r:id="rId13"/>
    <p:sldId id="1452" r:id="rId14"/>
    <p:sldId id="1453" r:id="rId15"/>
    <p:sldId id="1454" r:id="rId16"/>
    <p:sldId id="1532" r:id="rId17"/>
    <p:sldId id="1533" r:id="rId18"/>
    <p:sldId id="1534" r:id="rId19"/>
    <p:sldId id="1513" r:id="rId20"/>
    <p:sldId id="1514" r:id="rId21"/>
    <p:sldId id="1515" r:id="rId22"/>
    <p:sldId id="1516" r:id="rId23"/>
    <p:sldId id="1541" r:id="rId24"/>
    <p:sldId id="1542" r:id="rId25"/>
    <p:sldId id="1543" r:id="rId26"/>
    <p:sldId id="1535" r:id="rId27"/>
    <p:sldId id="1546" r:id="rId28"/>
    <p:sldId id="1506" r:id="rId29"/>
    <p:sldId id="1508" r:id="rId30"/>
    <p:sldId id="1511" r:id="rId31"/>
    <p:sldId id="1509" r:id="rId32"/>
    <p:sldId id="1523" r:id="rId33"/>
    <p:sldId id="1524" r:id="rId34"/>
    <p:sldId id="1551" r:id="rId35"/>
    <p:sldId id="1547" r:id="rId36"/>
    <p:sldId id="1537" r:id="rId37"/>
    <p:sldId id="1458" r:id="rId38"/>
    <p:sldId id="1526" r:id="rId39"/>
    <p:sldId id="1527" r:id="rId40"/>
    <p:sldId id="1528" r:id="rId41"/>
    <p:sldId id="1552" r:id="rId42"/>
    <p:sldId id="1459" r:id="rId43"/>
    <p:sldId id="1460" r:id="rId44"/>
    <p:sldId id="1461" r:id="rId45"/>
    <p:sldId id="1462" r:id="rId46"/>
    <p:sldId id="1463" r:id="rId47"/>
    <p:sldId id="1464" r:id="rId48"/>
    <p:sldId id="1465" r:id="rId49"/>
    <p:sldId id="1466" r:id="rId50"/>
    <p:sldId id="1467" r:id="rId51"/>
    <p:sldId id="1468" r:id="rId52"/>
    <p:sldId id="1469" r:id="rId53"/>
    <p:sldId id="1550" r:id="rId54"/>
    <p:sldId id="1548" r:id="rId55"/>
    <p:sldId id="1471" r:id="rId56"/>
    <p:sldId id="1473" r:id="rId57"/>
    <p:sldId id="1474" r:id="rId58"/>
    <p:sldId id="1475" r:id="rId59"/>
    <p:sldId id="1476" r:id="rId60"/>
    <p:sldId id="1477" r:id="rId61"/>
    <p:sldId id="1478" r:id="rId62"/>
    <p:sldId id="1479" r:id="rId63"/>
    <p:sldId id="1480" r:id="rId64"/>
    <p:sldId id="1481" r:id="rId65"/>
    <p:sldId id="1482" r:id="rId66"/>
    <p:sldId id="1483" r:id="rId67"/>
    <p:sldId id="1484" r:id="rId68"/>
    <p:sldId id="1549" r:id="rId69"/>
    <p:sldId id="1525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82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4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5: Analyzing Relational Data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(3/3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15,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4282729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83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Originally developed by Facebook, now an Apache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30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a DDL with numerous language bindings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1195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Compact binary encoding of typed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structs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Fields can be marked as optional or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Compiler automatically generates code for manipulating messages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54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RPC mechanisms for service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Don’t like Thrift? Alternatives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include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protobufs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and Avro</a:t>
            </a:r>
          </a:p>
        </p:txBody>
      </p:sp>
    </p:spTree>
    <p:extLst>
      <p:ext uri="{BB962C8B-B14F-4D97-AF65-F5344CB8AC3E}">
        <p14:creationId xmlns:p14="http://schemas.microsoft.com/office/powerpoint/2010/main" val="13196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ache_Thrift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5754"/>
            <a:ext cx="3048000" cy="5509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214" y="2209800"/>
            <a:ext cx="3878586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Tweet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i32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string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userName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3: required string text;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4: optional Location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loc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Location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double latitude;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double longitude;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</p:spTree>
    <p:extLst>
      <p:ext uri="{BB962C8B-B14F-4D97-AF65-F5344CB8AC3E}">
        <p14:creationId xmlns:p14="http://schemas.microsoft.com/office/powerpoint/2010/main" val="24014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92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XML or JSON?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REST?</a:t>
            </a:r>
          </a:p>
        </p:txBody>
      </p:sp>
    </p:spTree>
    <p:extLst>
      <p:ext uri="{BB962C8B-B14F-4D97-AF65-F5344CB8AC3E}">
        <p14:creationId xmlns:p14="http://schemas.microsoft.com/office/powerpoint/2010/main" val="3073866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133600"/>
            <a:ext cx="3657600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Logical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3657600"/>
            <a:ext cx="3657600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Physical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38862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How bytes are actually represented in storage…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53000" y="2057400"/>
            <a:ext cx="2590800" cy="1447800"/>
            <a:chOff x="3124200" y="1752600"/>
            <a:chExt cx="2590800" cy="1447800"/>
          </a:xfrm>
        </p:grpSpPr>
        <p:sp>
          <p:nvSpPr>
            <p:cNvPr id="8" name="Rectangle 7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663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81400" y="17526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17526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800600" y="17526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334000" y="1752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81400" y="2286000"/>
            <a:ext cx="685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22860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3400" y="2286000"/>
            <a:ext cx="3810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00600" y="22860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334000" y="228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81400" y="2819400"/>
            <a:ext cx="6858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4200" y="28194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28194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4800600" y="28194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81400" y="3352800"/>
            <a:ext cx="685800" cy="381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24200" y="335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3352800"/>
            <a:ext cx="3810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800600" y="33528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334000" y="3352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" y="4186535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54102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</p:spTree>
    <p:extLst>
      <p:ext uri="{BB962C8B-B14F-4D97-AF65-F5344CB8AC3E}">
        <p14:creationId xmlns:p14="http://schemas.microsoft.com/office/powerpoint/2010/main" val="2613744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Easier to modify a record: in-place updates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Might read unnecessary data when processing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 stores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read necessary data when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writes require multiple operations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updates are complex</a:t>
            </a:r>
          </a:p>
        </p:txBody>
      </p:sp>
    </p:spTree>
    <p:extLst>
      <p:ext uri="{BB962C8B-B14F-4D97-AF65-F5344CB8AC3E}">
        <p14:creationId xmlns:p14="http://schemas.microsoft.com/office/powerpoint/2010/main" val="2044010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33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OLAP Data </a:t>
            </a:r>
            <a:b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29" name="Can 2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32" name="Can 3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163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53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 rot="21430914">
            <a:off x="1615952" y="5569096"/>
            <a:ext cx="4343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compresses better with </a:t>
            </a:r>
            <a:b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off-the-shelf tools, e.g., </a:t>
            </a:r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gzip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.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36386" y="5767813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1551469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with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DBMS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63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57063" y="5877580"/>
            <a:ext cx="8029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Additional opportunities for smarter compression…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4026114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Run-length encoding example: 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79157" y="31242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64957" y="3048000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is a foreign key, relatively small cardinality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26757" y="3810000"/>
            <a:ext cx="133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 reality: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9157" y="4343400"/>
            <a:ext cx="7350443" cy="461665"/>
            <a:chOff x="879157" y="4343400"/>
            <a:chExt cx="7350443" cy="461665"/>
          </a:xfrm>
        </p:grpSpPr>
        <p:sp>
          <p:nvSpPr>
            <p:cNvPr id="102" name="Rectangle 101"/>
            <p:cNvSpPr/>
            <p:nvPr/>
          </p:nvSpPr>
          <p:spPr>
            <a:xfrm>
              <a:off x="879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64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250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936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08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993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79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65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051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622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37157" y="434340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757" y="5105400"/>
            <a:ext cx="116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Encode: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79157" y="5638800"/>
            <a:ext cx="4390930" cy="461665"/>
            <a:chOff x="879157" y="5638800"/>
            <a:chExt cx="4390930" cy="461665"/>
          </a:xfrm>
        </p:grpSpPr>
        <p:sp>
          <p:nvSpPr>
            <p:cNvPr id="116" name="Rectangle 115"/>
            <p:cNvSpPr/>
            <p:nvPr/>
          </p:nvSpPr>
          <p:spPr>
            <a:xfrm>
              <a:off x="879157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124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8100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981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600200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709446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538246" y="5638800"/>
              <a:ext cx="73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 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793693" y="3352800"/>
            <a:ext cx="29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(even better,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boolean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RLE</a:t>
            </a:r>
          </a:p>
        </p:txBody>
      </p:sp>
    </p:spTree>
    <p:extLst>
      <p:ext uri="{BB962C8B-B14F-4D97-AF65-F5344CB8AC3E}">
        <p14:creationId xmlns:p14="http://schemas.microsoft.com/office/powerpoint/2010/main" val="3705875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 animBg="1"/>
      <p:bldP spid="101" grpId="0"/>
      <p:bldP spid="103" grpId="0"/>
      <p:bldP spid="117" grpId="0"/>
      <p:bldP spid="1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590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Say you’re coding a bunch of integers…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Integer Coding</a:t>
            </a:r>
          </a:p>
        </p:txBody>
      </p:sp>
    </p:spTree>
    <p:extLst>
      <p:ext uri="{BB962C8B-B14F-4D97-AF65-F5344CB8AC3E}">
        <p14:creationId xmlns:p14="http://schemas.microsoft.com/office/powerpoint/2010/main" val="1690440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133600" y="3048000"/>
            <a:ext cx="1828800" cy="228600"/>
            <a:chOff x="1295400" y="2362200"/>
            <a:chExt cx="1828800" cy="228600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33600" y="3505200"/>
            <a:ext cx="1828800" cy="228600"/>
            <a:chOff x="1295400" y="2362200"/>
            <a:chExt cx="1828800" cy="228600"/>
          </a:xfrm>
        </p:grpSpPr>
        <p:sp>
          <p:nvSpPr>
            <p:cNvPr id="61" name="Rectangle 60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191000" y="3505200"/>
            <a:ext cx="1828800" cy="228600"/>
            <a:chOff x="1295400" y="2362200"/>
            <a:chExt cx="1828800" cy="228600"/>
          </a:xfrm>
        </p:grpSpPr>
        <p:sp>
          <p:nvSpPr>
            <p:cNvPr id="70" name="Rectangle 69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1" name="Rectangle 70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2" name="Rectangle 71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3" name="Rectangle 72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33600" y="3962400"/>
            <a:ext cx="1828800" cy="228600"/>
            <a:chOff x="1295400" y="2362200"/>
            <a:chExt cx="1828800" cy="228600"/>
          </a:xfrm>
        </p:grpSpPr>
        <p:sp>
          <p:nvSpPr>
            <p:cNvPr id="79" name="Rectangle 78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191000" y="3962400"/>
            <a:ext cx="1828800" cy="228600"/>
            <a:chOff x="1295400" y="2362200"/>
            <a:chExt cx="1828800" cy="228600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324600" y="3962400"/>
            <a:ext cx="1828800" cy="228600"/>
            <a:chOff x="1295400" y="2362200"/>
            <a:chExt cx="1828800" cy="228600"/>
          </a:xfrm>
        </p:grpSpPr>
        <p:sp>
          <p:nvSpPr>
            <p:cNvPr id="97" name="Rectangle 96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71600" y="2971800"/>
            <a:ext cx="639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7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295400" y="34290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14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95400" y="38862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21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VByte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okay, easy to implement…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0" y="1501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idea: use only as many bytes as needed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0" y="1882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reserve one bit per byte as the “continuation bit”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remaining bits for encoding value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3" name="TextBox 112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4" name="TextBox 113"/>
          <p:cNvSpPr txBox="1"/>
          <p:nvPr/>
        </p:nvSpPr>
        <p:spPr>
          <a:xfrm rot="20989502">
            <a:off x="1287747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84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75644" y="1828800"/>
            <a:ext cx="6311156" cy="609600"/>
            <a:chOff x="2375644" y="1676400"/>
            <a:chExt cx="6311156" cy="609600"/>
          </a:xfrm>
        </p:grpSpPr>
        <p:sp>
          <p:nvSpPr>
            <p:cNvPr id="5" name="Rectangle 4"/>
            <p:cNvSpPr/>
            <p:nvPr/>
          </p:nvSpPr>
          <p:spPr bwMode="ltGray">
            <a:xfrm>
              <a:off x="2375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2680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985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290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594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899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4204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509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814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511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5423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5728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6033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6338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ltGray">
            <a:xfrm>
              <a:off x="2375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ltGray">
            <a:xfrm>
              <a:off x="2680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2985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3290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3594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3899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4204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ltGray">
            <a:xfrm>
              <a:off x="4509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4814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5118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5423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5728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6033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6338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719044" y="167640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28 1-bit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75644" y="2571690"/>
            <a:ext cx="6311156" cy="628710"/>
            <a:chOff x="2375644" y="2419290"/>
            <a:chExt cx="6311156" cy="628710"/>
          </a:xfrm>
        </p:grpSpPr>
        <p:sp>
          <p:nvSpPr>
            <p:cNvPr id="49" name="Rectangle 48"/>
            <p:cNvSpPr/>
            <p:nvPr/>
          </p:nvSpPr>
          <p:spPr bwMode="ltGray">
            <a:xfrm>
              <a:off x="2375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2604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2909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137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3442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3671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3975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204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509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4737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042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271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57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580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375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604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909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3137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442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671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975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4204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509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737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5042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5271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5576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804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19044" y="241929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14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2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5644" y="3333690"/>
            <a:ext cx="6182916" cy="628710"/>
            <a:chOff x="2375644" y="3181290"/>
            <a:chExt cx="6182916" cy="628710"/>
          </a:xfrm>
        </p:grpSpPr>
        <p:sp>
          <p:nvSpPr>
            <p:cNvPr id="91" name="Rectangle 90"/>
            <p:cNvSpPr/>
            <p:nvPr/>
          </p:nvSpPr>
          <p:spPr bwMode="ltGray">
            <a:xfrm>
              <a:off x="2375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604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832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3137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3366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3594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3899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4128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4356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4661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4890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511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5423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5652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5" name="Rectangle 104"/>
            <p:cNvSpPr/>
            <p:nvPr/>
          </p:nvSpPr>
          <p:spPr bwMode="ltGray">
            <a:xfrm>
              <a:off x="5880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2375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2604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2832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5" name="Rectangle 114"/>
            <p:cNvSpPr/>
            <p:nvPr/>
          </p:nvSpPr>
          <p:spPr bwMode="ltGray">
            <a:xfrm>
              <a:off x="3137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6" name="Rectangle 115"/>
            <p:cNvSpPr/>
            <p:nvPr/>
          </p:nvSpPr>
          <p:spPr bwMode="ltGray">
            <a:xfrm>
              <a:off x="3366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7" name="Rectangle 116"/>
            <p:cNvSpPr/>
            <p:nvPr/>
          </p:nvSpPr>
          <p:spPr bwMode="ltGray">
            <a:xfrm>
              <a:off x="3594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8" name="Rectangle 117"/>
            <p:cNvSpPr/>
            <p:nvPr/>
          </p:nvSpPr>
          <p:spPr bwMode="ltGray">
            <a:xfrm>
              <a:off x="3899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9" name="Rectangle 118"/>
            <p:cNvSpPr/>
            <p:nvPr/>
          </p:nvSpPr>
          <p:spPr bwMode="ltGray">
            <a:xfrm>
              <a:off x="4128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0" name="Rectangle 119"/>
            <p:cNvSpPr/>
            <p:nvPr/>
          </p:nvSpPr>
          <p:spPr bwMode="ltGray">
            <a:xfrm>
              <a:off x="4356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1" name="Rectangle 120"/>
            <p:cNvSpPr/>
            <p:nvPr/>
          </p:nvSpPr>
          <p:spPr bwMode="ltGray">
            <a:xfrm>
              <a:off x="4661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2" name="Rectangle 121"/>
            <p:cNvSpPr/>
            <p:nvPr/>
          </p:nvSpPr>
          <p:spPr bwMode="ltGray">
            <a:xfrm>
              <a:off x="4890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3" name="Rectangle 122"/>
            <p:cNvSpPr/>
            <p:nvPr/>
          </p:nvSpPr>
          <p:spPr bwMode="ltGray">
            <a:xfrm>
              <a:off x="5118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4" name="Rectangle 123"/>
            <p:cNvSpPr/>
            <p:nvPr/>
          </p:nvSpPr>
          <p:spPr bwMode="ltGray">
            <a:xfrm>
              <a:off x="5423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719044" y="31812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9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3-bit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5644" y="4019490"/>
            <a:ext cx="6182916" cy="628710"/>
            <a:chOff x="2375644" y="3867090"/>
            <a:chExt cx="6182916" cy="628710"/>
          </a:xfrm>
        </p:grpSpPr>
        <p:sp>
          <p:nvSpPr>
            <p:cNvPr id="127" name="Rectangle 126"/>
            <p:cNvSpPr/>
            <p:nvPr/>
          </p:nvSpPr>
          <p:spPr bwMode="ltGray">
            <a:xfrm>
              <a:off x="2375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8" name="Rectangle 127"/>
            <p:cNvSpPr/>
            <p:nvPr/>
          </p:nvSpPr>
          <p:spPr bwMode="ltGray">
            <a:xfrm>
              <a:off x="2604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9" name="Rectangle 128"/>
            <p:cNvSpPr/>
            <p:nvPr/>
          </p:nvSpPr>
          <p:spPr bwMode="ltGray">
            <a:xfrm>
              <a:off x="2832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0" name="Rectangle 129"/>
            <p:cNvSpPr/>
            <p:nvPr/>
          </p:nvSpPr>
          <p:spPr bwMode="ltGray">
            <a:xfrm>
              <a:off x="3061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1" name="Rectangle 130"/>
            <p:cNvSpPr/>
            <p:nvPr/>
          </p:nvSpPr>
          <p:spPr bwMode="ltGray">
            <a:xfrm>
              <a:off x="3366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2" name="Rectangle 131"/>
            <p:cNvSpPr/>
            <p:nvPr/>
          </p:nvSpPr>
          <p:spPr bwMode="ltGray">
            <a:xfrm>
              <a:off x="3594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3" name="Rectangle 132"/>
            <p:cNvSpPr/>
            <p:nvPr/>
          </p:nvSpPr>
          <p:spPr bwMode="ltGray">
            <a:xfrm>
              <a:off x="3823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4" name="Rectangle 133"/>
            <p:cNvSpPr/>
            <p:nvPr/>
          </p:nvSpPr>
          <p:spPr bwMode="ltGray">
            <a:xfrm>
              <a:off x="4052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5" name="Rectangle 134"/>
            <p:cNvSpPr/>
            <p:nvPr/>
          </p:nvSpPr>
          <p:spPr bwMode="ltGray">
            <a:xfrm>
              <a:off x="4356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6" name="Rectangle 135"/>
            <p:cNvSpPr/>
            <p:nvPr/>
          </p:nvSpPr>
          <p:spPr bwMode="ltGray">
            <a:xfrm>
              <a:off x="4585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7" name="Rectangle 136"/>
            <p:cNvSpPr/>
            <p:nvPr/>
          </p:nvSpPr>
          <p:spPr bwMode="ltGray">
            <a:xfrm>
              <a:off x="4814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8" name="Rectangle 137"/>
            <p:cNvSpPr/>
            <p:nvPr/>
          </p:nvSpPr>
          <p:spPr bwMode="ltGray">
            <a:xfrm>
              <a:off x="5042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9" name="Rectangle 138"/>
            <p:cNvSpPr/>
            <p:nvPr/>
          </p:nvSpPr>
          <p:spPr bwMode="ltGray">
            <a:xfrm>
              <a:off x="534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0" name="Rectangle 139"/>
            <p:cNvSpPr/>
            <p:nvPr/>
          </p:nvSpPr>
          <p:spPr bwMode="ltGray">
            <a:xfrm>
              <a:off x="557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1" name="Rectangle 140"/>
            <p:cNvSpPr/>
            <p:nvPr/>
          </p:nvSpPr>
          <p:spPr bwMode="ltGray">
            <a:xfrm>
              <a:off x="580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ltGray">
            <a:xfrm>
              <a:off x="6033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3" name="Rectangle 142"/>
            <p:cNvSpPr/>
            <p:nvPr/>
          </p:nvSpPr>
          <p:spPr bwMode="ltGray">
            <a:xfrm>
              <a:off x="2375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4" name="Rectangle 143"/>
            <p:cNvSpPr/>
            <p:nvPr/>
          </p:nvSpPr>
          <p:spPr bwMode="ltGray">
            <a:xfrm>
              <a:off x="2604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5" name="Rectangle 144"/>
            <p:cNvSpPr/>
            <p:nvPr/>
          </p:nvSpPr>
          <p:spPr bwMode="ltGray">
            <a:xfrm>
              <a:off x="2832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6" name="Rectangle 145"/>
            <p:cNvSpPr/>
            <p:nvPr/>
          </p:nvSpPr>
          <p:spPr bwMode="ltGray">
            <a:xfrm>
              <a:off x="3061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7" name="Rectangle 146"/>
            <p:cNvSpPr/>
            <p:nvPr/>
          </p:nvSpPr>
          <p:spPr bwMode="ltGray">
            <a:xfrm>
              <a:off x="3366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8" name="Rectangle 147"/>
            <p:cNvSpPr/>
            <p:nvPr/>
          </p:nvSpPr>
          <p:spPr bwMode="ltGray">
            <a:xfrm>
              <a:off x="3594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9" name="Rectangle 148"/>
            <p:cNvSpPr/>
            <p:nvPr/>
          </p:nvSpPr>
          <p:spPr bwMode="ltGray">
            <a:xfrm>
              <a:off x="3823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0" name="Rectangle 149"/>
            <p:cNvSpPr/>
            <p:nvPr/>
          </p:nvSpPr>
          <p:spPr bwMode="ltGray">
            <a:xfrm>
              <a:off x="4052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1" name="Rectangle 150"/>
            <p:cNvSpPr/>
            <p:nvPr/>
          </p:nvSpPr>
          <p:spPr bwMode="ltGray">
            <a:xfrm>
              <a:off x="4356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2" name="Rectangle 151"/>
            <p:cNvSpPr/>
            <p:nvPr/>
          </p:nvSpPr>
          <p:spPr bwMode="ltGray">
            <a:xfrm>
              <a:off x="4585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3" name="Rectangle 152"/>
            <p:cNvSpPr/>
            <p:nvPr/>
          </p:nvSpPr>
          <p:spPr bwMode="ltGray">
            <a:xfrm>
              <a:off x="4814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4" name="Rectangle 153"/>
            <p:cNvSpPr/>
            <p:nvPr/>
          </p:nvSpPr>
          <p:spPr bwMode="ltGray">
            <a:xfrm>
              <a:off x="5042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719044" y="38670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7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2375644" y="4781490"/>
            <a:ext cx="159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(9 total ways)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7844" y="1905000"/>
            <a:ext cx="1343712" cy="2895600"/>
            <a:chOff x="927844" y="1752600"/>
            <a:chExt cx="1343712" cy="2895600"/>
          </a:xfrm>
        </p:grpSpPr>
        <p:sp>
          <p:nvSpPr>
            <p:cNvPr id="155" name="Rectangle 154"/>
            <p:cNvSpPr/>
            <p:nvPr/>
          </p:nvSpPr>
          <p:spPr bwMode="ltGray">
            <a:xfrm>
              <a:off x="130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6" name="Rectangle 155"/>
            <p:cNvSpPr/>
            <p:nvPr/>
          </p:nvSpPr>
          <p:spPr bwMode="ltGray">
            <a:xfrm>
              <a:off x="1537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7" name="Rectangle 156"/>
            <p:cNvSpPr/>
            <p:nvPr/>
          </p:nvSpPr>
          <p:spPr bwMode="ltGray">
            <a:xfrm>
              <a:off x="1766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8" name="Rectangle 157"/>
            <p:cNvSpPr/>
            <p:nvPr/>
          </p:nvSpPr>
          <p:spPr bwMode="ltGray">
            <a:xfrm>
              <a:off x="1994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9" name="Rectangle 158"/>
            <p:cNvSpPr/>
            <p:nvPr/>
          </p:nvSpPr>
          <p:spPr bwMode="ltGray">
            <a:xfrm>
              <a:off x="1308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0" name="Rectangle 159"/>
            <p:cNvSpPr/>
            <p:nvPr/>
          </p:nvSpPr>
          <p:spPr bwMode="ltGray">
            <a:xfrm>
              <a:off x="1537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1" name="Rectangle 160"/>
            <p:cNvSpPr/>
            <p:nvPr/>
          </p:nvSpPr>
          <p:spPr bwMode="ltGray">
            <a:xfrm>
              <a:off x="176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2" name="Rectangle 161"/>
            <p:cNvSpPr/>
            <p:nvPr/>
          </p:nvSpPr>
          <p:spPr bwMode="ltGray">
            <a:xfrm>
              <a:off x="199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3" name="Rectangle 162"/>
            <p:cNvSpPr/>
            <p:nvPr/>
          </p:nvSpPr>
          <p:spPr bwMode="ltGray">
            <a:xfrm>
              <a:off x="130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4" name="Rectangle 163"/>
            <p:cNvSpPr/>
            <p:nvPr/>
          </p:nvSpPr>
          <p:spPr bwMode="ltGray">
            <a:xfrm>
              <a:off x="15374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5" name="Rectangle 164"/>
            <p:cNvSpPr/>
            <p:nvPr/>
          </p:nvSpPr>
          <p:spPr bwMode="ltGray">
            <a:xfrm>
              <a:off x="17660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6" name="Rectangle 165"/>
            <p:cNvSpPr/>
            <p:nvPr/>
          </p:nvSpPr>
          <p:spPr bwMode="ltGray">
            <a:xfrm>
              <a:off x="1994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7" name="Rectangle 166"/>
            <p:cNvSpPr/>
            <p:nvPr/>
          </p:nvSpPr>
          <p:spPr bwMode="ltGray">
            <a:xfrm>
              <a:off x="1308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8" name="Rectangle 167"/>
            <p:cNvSpPr/>
            <p:nvPr/>
          </p:nvSpPr>
          <p:spPr bwMode="ltGray">
            <a:xfrm>
              <a:off x="153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9" name="Rectangle 168"/>
            <p:cNvSpPr/>
            <p:nvPr/>
          </p:nvSpPr>
          <p:spPr bwMode="ltGray">
            <a:xfrm>
              <a:off x="176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0" name="Rectangle 169"/>
            <p:cNvSpPr/>
            <p:nvPr/>
          </p:nvSpPr>
          <p:spPr bwMode="ltGray">
            <a:xfrm>
              <a:off x="199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27844" y="4248090"/>
              <a:ext cx="134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“selectors”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7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Simple-9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different ways can we divide up 28 bits?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Family – general idea applies to 64-bit words, etc.</a:t>
            </a:r>
          </a:p>
        </p:txBody>
      </p:sp>
      <p:sp>
        <p:nvSpPr>
          <p:cNvPr id="182" name="TextBox 181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83" name="TextBox 182"/>
          <p:cNvSpPr txBox="1"/>
          <p:nvPr/>
        </p:nvSpPr>
        <p:spPr>
          <a:xfrm rot="20989502">
            <a:off x="1287746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85610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43000" y="2743200"/>
            <a:ext cx="7680146" cy="533400"/>
            <a:chOff x="1143000" y="2057400"/>
            <a:chExt cx="7680146" cy="533400"/>
          </a:xfrm>
        </p:grpSpPr>
        <p:sp>
          <p:nvSpPr>
            <p:cNvPr id="4" name="Rectangle 3"/>
            <p:cNvSpPr/>
            <p:nvPr/>
          </p:nvSpPr>
          <p:spPr bwMode="ltGray">
            <a:xfrm>
              <a:off x="1524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ltGray">
            <a:xfrm>
              <a:off x="1752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1981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209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2438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667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895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124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352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581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3810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038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267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4495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4724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4953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5181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5410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ltGray">
            <a:xfrm>
              <a:off x="5638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ltGray">
            <a:xfrm>
              <a:off x="5867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6096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6324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ltGray">
            <a:xfrm>
              <a:off x="6553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ltGray">
            <a:xfrm>
              <a:off x="6781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3528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>
              <a:off x="51816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 bwMode="ltGray">
            <a:xfrm>
              <a:off x="7010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7239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7467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7696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7924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8153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70104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1143000" y="21144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382000" y="213360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3000" y="3352800"/>
            <a:ext cx="7239000" cy="533400"/>
            <a:chOff x="1143000" y="2667000"/>
            <a:chExt cx="7239000" cy="533400"/>
          </a:xfrm>
        </p:grpSpPr>
        <p:sp>
          <p:nvSpPr>
            <p:cNvPr id="42" name="Rectangle 41"/>
            <p:cNvSpPr/>
            <p:nvPr/>
          </p:nvSpPr>
          <p:spPr bwMode="ltGray">
            <a:xfrm>
              <a:off x="1524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1752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1981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2209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2438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2667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2895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ltGray">
            <a:xfrm>
              <a:off x="3124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3352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3581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810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4038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4267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4495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724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953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5181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410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638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867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6096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6324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6553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6781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7010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7239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7467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9" name="Rectangle 68"/>
            <p:cNvSpPr/>
            <p:nvPr/>
          </p:nvSpPr>
          <p:spPr bwMode="ltGray">
            <a:xfrm>
              <a:off x="7696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 bwMode="auto">
            <a:xfrm>
              <a:off x="33528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>
              <a:off x="51816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70104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1143000" y="27240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40854" y="27240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43000" y="3962400"/>
            <a:ext cx="7696200" cy="533400"/>
            <a:chOff x="1143000" y="3276600"/>
            <a:chExt cx="7696200" cy="533400"/>
          </a:xfrm>
        </p:grpSpPr>
        <p:sp>
          <p:nvSpPr>
            <p:cNvPr id="74" name="Rectangle 73"/>
            <p:cNvSpPr/>
            <p:nvPr/>
          </p:nvSpPr>
          <p:spPr bwMode="ltGray">
            <a:xfrm>
              <a:off x="1524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1752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1981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209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438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667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2895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124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352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581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3810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038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267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4495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4724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4953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181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5410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5638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5867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6096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6324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6553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6781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7010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7239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7467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7696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7924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8153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33528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>
              <a:off x="51816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>
              <a:off x="70104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43000" y="33336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5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398054" y="33336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Bit Packing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PForDelta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bit packing + separate storage of “overflow” bits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smallest number of bits we need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code a block (=128) of integers?</a:t>
            </a:r>
          </a:p>
        </p:txBody>
      </p:sp>
      <p:sp>
        <p:nvSpPr>
          <p:cNvPr id="119" name="TextBox 118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0" name="TextBox 119"/>
          <p:cNvSpPr txBox="1"/>
          <p:nvPr/>
        </p:nvSpPr>
        <p:spPr>
          <a:xfrm rot="20989502">
            <a:off x="1287746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102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4090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6482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257800" y="34290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248400" y="2514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big2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676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small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248400" y="1676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16" name="Straight Arrow Connector 15"/>
          <p:cNvCxnSpPr>
            <a:stCxn id="5" idx="0"/>
            <a:endCxn id="19" idx="2"/>
          </p:cNvCxnSpPr>
          <p:nvPr/>
        </p:nvCxnSpPr>
        <p:spPr bwMode="auto">
          <a:xfrm flipV="1">
            <a:off x="51435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  <a:endCxn id="22" idx="2"/>
          </p:cNvCxnSpPr>
          <p:nvPr/>
        </p:nvCxnSpPr>
        <p:spPr bwMode="auto">
          <a:xfrm flipV="1">
            <a:off x="63627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0"/>
            <a:endCxn id="9" idx="2"/>
          </p:cNvCxnSpPr>
          <p:nvPr/>
        </p:nvCxnSpPr>
        <p:spPr bwMode="auto">
          <a:xfrm flipV="1">
            <a:off x="5753100" y="3048000"/>
            <a:ext cx="990600" cy="381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0"/>
            <a:endCxn id="9" idx="2"/>
          </p:cNvCxnSpPr>
          <p:nvPr/>
        </p:nvCxnSpPr>
        <p:spPr bwMode="auto">
          <a:xfrm flipH="1" flipV="1">
            <a:off x="6743700" y="3048000"/>
            <a:ext cx="1219200" cy="2819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4" idx="2"/>
          </p:cNvCxnSpPr>
          <p:nvPr/>
        </p:nvCxnSpPr>
        <p:spPr bwMode="auto">
          <a:xfrm flipV="1">
            <a:off x="6743700" y="2209800"/>
            <a:ext cx="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 bwMode="auto">
          <a:xfrm>
            <a:off x="46482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6482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74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8674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23" name="Straight Arrow Connector 22"/>
          <p:cNvCxnSpPr>
            <a:stCxn id="19" idx="0"/>
            <a:endCxn id="17" idx="2"/>
          </p:cNvCxnSpPr>
          <p:nvPr/>
        </p:nvCxnSpPr>
        <p:spPr bwMode="auto">
          <a:xfrm flipV="1">
            <a:off x="51435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  <a:endCxn id="20" idx="2"/>
          </p:cNvCxnSpPr>
          <p:nvPr/>
        </p:nvCxnSpPr>
        <p:spPr bwMode="auto">
          <a:xfrm flipV="1">
            <a:off x="63627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8" idx="2"/>
          </p:cNvCxnSpPr>
          <p:nvPr/>
        </p:nvCxnSpPr>
        <p:spPr bwMode="auto">
          <a:xfrm flipV="1">
            <a:off x="51435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  <a:endCxn id="8" idx="2"/>
          </p:cNvCxnSpPr>
          <p:nvPr/>
        </p:nvCxnSpPr>
        <p:spPr bwMode="auto">
          <a:xfrm flipH="1" flipV="1">
            <a:off x="57531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7200" y="4800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Build logical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200" y="52533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Optimize logical plan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00" y="57105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Select physical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597" y="1447800"/>
            <a:ext cx="38478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 big1.fx, big2.fy, </a:t>
            </a:r>
            <a:r>
              <a:rPr lang="en-US" sz="14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small.fz</a:t>
            </a:r>
            <a:endParaRPr lang="en-US" sz="14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FROM big1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big2 ON big1.id1 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big2.id1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small ON big1.id2 = small.id2</a:t>
            </a: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WHERE big1.fx = 2015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big2.f1 &lt; 40 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big2.f2 &gt; 2;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53271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Which is faster?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0540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6360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Why does it matter?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0" y="51054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</p:spTree>
    <p:extLst>
      <p:ext uri="{BB962C8B-B14F-4D97-AF65-F5344CB8AC3E}">
        <p14:creationId xmlns:p14="http://schemas.microsoft.com/office/powerpoint/2010/main" val="1402616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Grep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0502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8345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Each operator implements a common interface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244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Execution driven by repeated calls </a:t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to top of operator tree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52600" y="2662535"/>
            <a:ext cx="5486400" cy="461665"/>
            <a:chOff x="1752600" y="2209800"/>
            <a:chExt cx="5486400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752600" y="22713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open()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200" y="22098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Initialize, reset internal state,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52600" y="3043535"/>
            <a:ext cx="5486400" cy="461665"/>
            <a:chOff x="1752600" y="2895600"/>
            <a:chExt cx="54864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752600" y="29571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next()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8956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Advance and deliver next tuple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76400" y="3424535"/>
            <a:ext cx="5562600" cy="461665"/>
            <a:chOff x="1676400" y="3729335"/>
            <a:chExt cx="5562600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1676400" y="3790890"/>
              <a:ext cx="10465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close()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3729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Clean up, free resources,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Actually, it’s worse than that!</a:t>
            </a:r>
          </a:p>
        </p:txBody>
      </p:sp>
    </p:spTree>
    <p:extLst>
      <p:ext uri="{BB962C8B-B14F-4D97-AF65-F5344CB8AC3E}">
        <p14:creationId xmlns:p14="http://schemas.microsoft.com/office/powerpoint/2010/main" val="2634786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287009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8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795618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9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Very little actual computation is being done!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48634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1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352862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27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6451043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28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Solution?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18872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71993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Execution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9983" y="132594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589" y="129540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5253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next()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returns a vector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200" y="563433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All operators rewritten to work on vectors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even better?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34635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3" grpId="0"/>
      <p:bldP spid="14" grpId="0"/>
      <p:bldP spid="16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Screen Shot 2017-02-13 at 10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021727" cy="1424175"/>
          </a:xfrm>
          <a:prstGeom prst="rect">
            <a:avLst/>
          </a:prstGeom>
        </p:spPr>
      </p:pic>
      <p:pic>
        <p:nvPicPr>
          <p:cNvPr id="3" name="Picture 2" descr="Screen Shot 2017-02-13 at 10.0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57600"/>
            <a:ext cx="3770929" cy="2149698"/>
          </a:xfrm>
          <a:prstGeom prst="rect">
            <a:avLst/>
          </a:prstGeom>
        </p:spPr>
      </p:pic>
      <p:pic>
        <p:nvPicPr>
          <p:cNvPr id="4" name="Picture 3" descr="Screen Shot 2017-02-13 at 10.08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6000"/>
            <a:ext cx="3269332" cy="257068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</p:spTree>
    <p:extLst>
      <p:ext uri="{BB962C8B-B14F-4D97-AF65-F5344CB8AC3E}">
        <p14:creationId xmlns:p14="http://schemas.microsoft.com/office/powerpoint/2010/main" val="2991160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Screen Shot 2017-02-13 at 10.0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8" y="1981200"/>
            <a:ext cx="7320732" cy="3962400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 LLVM query template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30963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401597">
            <a:off x="5576207" y="6011315"/>
            <a:ext cx="2794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not in Hadoop?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9245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He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</a:t>
            </a:r>
            <a:r>
              <a:rPr lang="en-US" sz="1000" b="0" dirty="0" err="1">
                <a:solidFill>
                  <a:schemeClr val="bg1"/>
                </a:solidFill>
              </a:rPr>
              <a:t>RCFile</a:t>
            </a:r>
            <a:r>
              <a:rPr lang="en-US" sz="1000" b="0" dirty="0">
                <a:solidFill>
                  <a:schemeClr val="bg1"/>
                </a:solidFill>
              </a:rPr>
              <a:t>: A Fast and Space-Efficient Data Placement Structure in MapReduce-based Warehouse Systems. </a:t>
            </a:r>
            <a:r>
              <a:rPr lang="en-US" sz="1000" b="0" dirty="0" smtClean="0">
                <a:solidFill>
                  <a:schemeClr val="bg1"/>
                </a:solidFill>
              </a:rPr>
              <a:t>ICDE.</a:t>
            </a:r>
            <a:endParaRPr lang="en-US" sz="1000" b="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2023241"/>
            <a:ext cx="5867400" cy="3920359"/>
            <a:chOff x="1752600" y="2133600"/>
            <a:chExt cx="5867400" cy="3920359"/>
          </a:xfrm>
        </p:grpSpPr>
        <p:pic>
          <p:nvPicPr>
            <p:cNvPr id="7" name="Picture 6" descr="RCF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09800"/>
              <a:ext cx="5867400" cy="3844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8369" y="2133600"/>
              <a:ext cx="10152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RCFile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 in Hadoop?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90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reason why not!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9655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5725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hive.vectorized.execution.enabled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true;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3854" y="3048000"/>
            <a:ext cx="57255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boolean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selected;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columns;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long[]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622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Batch of rows, organized as columns: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6309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295400"/>
            <a:ext cx="5602415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LongColumnAddLongScalarExpression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scalar;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void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evaluate(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batch)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j = 0; j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j++)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[j];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0;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60198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operator example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7479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Select</a:t>
            </a:r>
          </a:p>
        </p:txBody>
      </p:sp>
    </p:spTree>
    <p:extLst>
      <p:ext uri="{BB962C8B-B14F-4D97-AF65-F5344CB8AC3E}">
        <p14:creationId xmlns:p14="http://schemas.microsoft.com/office/powerpoint/2010/main" val="118506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2993886"/>
            <a:ext cx="7664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LessThan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Multiply(Attribute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("x"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), </a:t>
            </a:r>
            <a:endParaRPr lang="en-US" sz="18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Divide(Minus(Literal(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"1")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Attribute("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)), 100)),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434) 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pic>
        <p:nvPicPr>
          <p:cNvPr id="3" name="Picture 2" descr="sp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89" y="228600"/>
            <a:ext cx="2152511" cy="114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447800"/>
            <a:ext cx="5571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SELECT x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, y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z 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x * (1 – y)/100 &lt; 434;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2460486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Predicate is “interpreted” as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174465">
            <a:off x="2996040" y="3913034"/>
            <a:ext cx="111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Slow!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4513421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Dynamic code generation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(feed AST into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compiler to generate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bytecode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):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5660886"/>
            <a:ext cx="627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("x")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* (1 – </a:t>
            </a:r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("y"))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/100 &lt; 434</a:t>
            </a:r>
          </a:p>
        </p:txBody>
      </p:sp>
      <p:sp>
        <p:nvSpPr>
          <p:cNvPr id="12" name="TextBox 11"/>
          <p:cNvSpPr txBox="1"/>
          <p:nvPr/>
        </p:nvSpPr>
        <p:spPr>
          <a:xfrm rot="21174465">
            <a:off x="2838939" y="6104318"/>
            <a:ext cx="234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Much faster!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3983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77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Hadoop can adopt all of these optimizations!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02242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2009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9718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Required: exactly one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Optional: 0 or 1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Repeated: 0 or more occurrences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6" name="Picture 5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610100"/>
            <a:ext cx="3835400" cy="179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3169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174465">
            <a:off x="4131930" y="604909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semi-structured data?</a:t>
            </a:r>
          </a:p>
        </p:txBody>
      </p:sp>
    </p:spTree>
    <p:extLst>
      <p:ext uri="{BB962C8B-B14F-4D97-AF65-F5344CB8AC3E}">
        <p14:creationId xmlns:p14="http://schemas.microsoft.com/office/powerpoint/2010/main" val="103639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/2013/</a:t>
            </a:r>
            <a:r>
              <a:rPr lang="en-US" sz="1000" b="0" dirty="0" err="1">
                <a:solidFill>
                  <a:schemeClr val="bg1"/>
                </a:solidFill>
              </a:rPr>
              <a:t>dremel</a:t>
            </a:r>
            <a:r>
              <a:rPr lang="en-US" sz="1000" b="0" dirty="0">
                <a:solidFill>
                  <a:schemeClr val="bg1"/>
                </a:solidFill>
              </a:rPr>
              <a:t>-made-simple-with-parquet</a:t>
            </a:r>
          </a:p>
        </p:txBody>
      </p:sp>
      <p:pic>
        <p:nvPicPr>
          <p:cNvPr id="5" name="Picture 4" descr="parquet-drib_1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83413"/>
            <a:ext cx="3166116" cy="23745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752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Dremel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storage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Open-source implementation in Parquet</a:t>
            </a:r>
          </a:p>
        </p:txBody>
      </p:sp>
    </p:spTree>
    <p:extLst>
      <p:ext uri="{BB962C8B-B14F-4D97-AF65-F5344CB8AC3E}">
        <p14:creationId xmlns:p14="http://schemas.microsoft.com/office/powerpoint/2010/main" val="81885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70000"/>
            <a:ext cx="7112000" cy="2070100"/>
          </a:xfrm>
          <a:prstGeom prst="rect">
            <a:avLst/>
          </a:prstGeom>
        </p:spPr>
      </p:pic>
      <p:pic>
        <p:nvPicPr>
          <p:cNvPr id="5" name="Picture 4" descr="parque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378200"/>
            <a:ext cx="7124700" cy="317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Optional and Repeated Elements</a:t>
            </a:r>
          </a:p>
        </p:txBody>
      </p:sp>
    </p:spTree>
    <p:extLst>
      <p:ext uri="{BB962C8B-B14F-4D97-AF65-F5344CB8AC3E}">
        <p14:creationId xmlns:p14="http://schemas.microsoft.com/office/powerpoint/2010/main" val="2701173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rquet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305300"/>
            <a:ext cx="38354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174465">
            <a:off x="4305375" y="5390221"/>
            <a:ext cx="343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other information do we need to store?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Tree Decomposition</a:t>
            </a:r>
          </a:p>
        </p:txBody>
      </p:sp>
      <p:pic>
        <p:nvPicPr>
          <p:cNvPr id="12" name="Picture 11" descr="parque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13" name="Picture 12" descr="parquet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9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def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11300"/>
            <a:ext cx="7150100" cy="2171700"/>
          </a:xfrm>
          <a:prstGeom prst="rect">
            <a:avLst/>
          </a:prstGeom>
        </p:spPr>
      </p:pic>
      <p:pic>
        <p:nvPicPr>
          <p:cNvPr id="5" name="Picture 4" descr="parquet-defleve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97300"/>
            <a:ext cx="7124700" cy="19177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</a:t>
            </a:r>
          </a:p>
        </p:txBody>
      </p:sp>
    </p:spTree>
    <p:extLst>
      <p:ext uri="{BB962C8B-B14F-4D97-AF65-F5344CB8AC3E}">
        <p14:creationId xmlns:p14="http://schemas.microsoft.com/office/powerpoint/2010/main" val="1859922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quet-defleve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057400"/>
            <a:ext cx="7289800" cy="2895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7802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276439" cy="51596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</a:t>
            </a:r>
          </a:p>
        </p:txBody>
      </p:sp>
    </p:spTree>
    <p:extLst>
      <p:ext uri="{BB962C8B-B14F-4D97-AF65-F5344CB8AC3E}">
        <p14:creationId xmlns:p14="http://schemas.microsoft.com/office/powerpoint/2010/main" val="2772414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558387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59436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0 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record and implies creating a new level1 and level2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list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1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level1 list and implies creating a new level2 list as well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2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every new element in a level2 list.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1996382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s-aggre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648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891" y="5562600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GROUP BY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Aggregation</a:t>
            </a:r>
          </a:p>
        </p:txBody>
      </p:sp>
    </p:spTree>
    <p:extLst>
      <p:ext uri="{BB962C8B-B14F-4D97-AF65-F5344CB8AC3E}">
        <p14:creationId xmlns:p14="http://schemas.microsoft.com/office/powerpoint/2010/main" val="822108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6" name="Picture 5" descr="parqu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8" descr="parquet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81500"/>
            <a:ext cx="7137400" cy="2095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232106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7" y="1459210"/>
            <a:ext cx="5704813" cy="3341390"/>
          </a:xfrm>
          <a:prstGeom prst="rect">
            <a:avLst/>
          </a:prstGeom>
        </p:spPr>
      </p:pic>
      <p:pic>
        <p:nvPicPr>
          <p:cNvPr id="4" name="Picture 3" descr="parquet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09095"/>
            <a:ext cx="5715000" cy="2139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297180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Project onto </a:t>
            </a:r>
            <a:r>
              <a:rPr lang="en-US" sz="2000" b="0" dirty="0" err="1" smtClean="0">
                <a:solidFill>
                  <a:schemeClr val="bg2"/>
                </a:solidFill>
                <a:latin typeface="Gill Sans"/>
                <a:cs typeface="Gill Sans"/>
              </a:rPr>
              <a:t>contacts.phoneNumber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2889970">
            <a:off x="4148565" y="3605979"/>
            <a:ext cx="990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Sample Projection</a:t>
            </a:r>
          </a:p>
        </p:txBody>
      </p:sp>
    </p:spTree>
    <p:extLst>
      <p:ext uri="{BB962C8B-B14F-4D97-AF65-F5344CB8AC3E}">
        <p14:creationId xmlns:p14="http://schemas.microsoft.com/office/powerpoint/2010/main" val="1176224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4" y="3568700"/>
            <a:ext cx="7239000" cy="2908300"/>
          </a:xfrm>
          <a:prstGeom prst="rect">
            <a:avLst/>
          </a:prstGeom>
        </p:spPr>
      </p:pic>
      <p:pic>
        <p:nvPicPr>
          <p:cNvPr id="4" name="Picture 3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740932"/>
            <a:ext cx="3835400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447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174465">
            <a:off x="5191899" y="5928050"/>
            <a:ext cx="347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Efficient Representations?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Physical Layout</a:t>
            </a:r>
          </a:p>
        </p:txBody>
      </p:sp>
    </p:spTree>
    <p:extLst>
      <p:ext uri="{BB962C8B-B14F-4D97-AF65-F5344CB8AC3E}">
        <p14:creationId xmlns:p14="http://schemas.microsoft.com/office/powerpoint/2010/main" val="30680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3359115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SML-Card-Cata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63624"/>
            <a:ext cx="4359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Indexes are a good thing!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(Card Catalog)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492407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Lin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Full</a:t>
            </a:r>
            <a:r>
              <a:rPr lang="en-US" sz="1000" b="0" dirty="0">
                <a:solidFill>
                  <a:schemeClr val="bg1"/>
                </a:solidFill>
              </a:rPr>
              <a:t>-Text Indexing for Optimizing Selection Operations in Large-Scale Data Analytics</a:t>
            </a:r>
            <a:r>
              <a:rPr lang="en-US" sz="1000" b="0" dirty="0" smtClean="0">
                <a:solidFill>
                  <a:schemeClr val="bg1"/>
                </a:solidFill>
              </a:rPr>
              <a:t>. MAPREDUCE Workshop.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01488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ss_hay_by_David_Shankb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34002"/>
            <a:ext cx="9144000" cy="12192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57912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Gill Sans"/>
                <a:cs typeface="Gill Sans"/>
              </a:rPr>
              <a:t>“Trying to find a needle in a haystack… with a snowplow”</a:t>
            </a:r>
          </a:p>
          <a:p>
            <a:pPr algn="ctr"/>
            <a:r>
              <a:rPr lang="en-US" sz="2400" b="0" dirty="0" smtClean="0">
                <a:latin typeface="Gill Sans"/>
                <a:cs typeface="Gill Sans"/>
              </a:rPr>
              <a:t>					@</a:t>
            </a:r>
            <a:r>
              <a:rPr lang="en-US" sz="2400" b="0" dirty="0" err="1" smtClean="0">
                <a:latin typeface="Gill Sans"/>
                <a:cs typeface="Gill Sans"/>
              </a:rPr>
              <a:t>squarecog</a:t>
            </a:r>
            <a:endParaRPr lang="en-US" sz="24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266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724400"/>
            <a:ext cx="4443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Uhhh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… how about an index?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511558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Use Lucene full-text index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12068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18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-jo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2192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410200"/>
            <a:ext cx="838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INTO Temp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AVG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SUM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FROM Rankings AS R,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AS UV</a:t>
            </a: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R.pageURL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UV.destURL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AND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UV.visitDate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BETWEEN 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15’) AND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22’) GROUP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FROM Temp ORDER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DESC LIMIT 1;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Join</a:t>
            </a:r>
          </a:p>
        </p:txBody>
      </p:sp>
    </p:spTree>
    <p:extLst>
      <p:ext uri="{BB962C8B-B14F-4D97-AF65-F5344CB8AC3E}">
        <p14:creationId xmlns:p14="http://schemas.microsoft.com/office/powerpoint/2010/main" val="151490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</a:rPr>
              <a:t>LZO blocks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58" name="Can 57"/>
          <p:cNvSpPr/>
          <p:nvPr/>
        </p:nvSpPr>
        <p:spPr bwMode="auto">
          <a:xfrm>
            <a:off x="6096000" y="685800"/>
            <a:ext cx="1524000" cy="10668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Lucene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Index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609600" y="2176046"/>
            <a:ext cx="7620000" cy="338554"/>
            <a:chOff x="609600" y="2176046"/>
            <a:chExt cx="7620000" cy="338554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0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3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6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29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981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209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438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667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27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350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73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96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419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441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64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487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510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33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5943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172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6400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6629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6858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08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1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754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777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800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95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62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447800" y="4876800"/>
            <a:ext cx="485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Build “pseudo-document” for each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Lzo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block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14400" y="4343400"/>
            <a:ext cx="477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for selection on tweet content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447800" y="5224046"/>
            <a:ext cx="414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pseudo-documents with Lucene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81000" y="457200"/>
            <a:ext cx="1975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Index-time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809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2" grpId="0"/>
      <p:bldP spid="103" grpId="0"/>
      <p:bldP spid="10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4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105400" y="685800"/>
            <a:ext cx="2514600" cy="1066800"/>
            <a:chOff x="5105400" y="685800"/>
            <a:chExt cx="2514600" cy="1066800"/>
          </a:xfrm>
        </p:grpSpPr>
        <p:cxnSp>
          <p:nvCxnSpPr>
            <p:cNvPr id="64" name="Straight Arrow Connector 63"/>
            <p:cNvCxnSpPr>
              <a:stCxn id="68" idx="3"/>
              <a:endCxn id="58" idx="2"/>
            </p:cNvCxnSpPr>
            <p:nvPr/>
          </p:nvCxnSpPr>
          <p:spPr bwMode="auto">
            <a:xfrm>
              <a:off x="5105400" y="1219200"/>
              <a:ext cx="9906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Can 57"/>
            <p:cNvSpPr/>
            <p:nvPr/>
          </p:nvSpPr>
          <p:spPr bwMode="auto">
            <a:xfrm>
              <a:off x="6096000" y="685800"/>
              <a:ext cx="1524000" cy="10668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Lucene</a:t>
              </a:r>
              <a:endParaRPr lang="en-US" dirty="0" smtClean="0">
                <a:solidFill>
                  <a:srgbClr val="000000"/>
                </a:solidFill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Index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38200" y="2971800"/>
            <a:ext cx="6934200" cy="304800"/>
            <a:chOff x="838200" y="2971800"/>
            <a:chExt cx="6934200" cy="3048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83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191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64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3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6294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6858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75438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66800" y="5715000"/>
            <a:ext cx="700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Only process blocks known to satisfy selection criteria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1000" y="4572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Run-time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4119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  <p:bldP spid="8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encapsulated in the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RecordReaders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know what blocks to process and skip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Completely transparent to mappers</a:t>
            </a:r>
          </a:p>
        </p:txBody>
      </p:sp>
    </p:spTree>
    <p:extLst>
      <p:ext uri="{BB962C8B-B14F-4D97-AF65-F5344CB8AC3E}">
        <p14:creationId xmlns:p14="http://schemas.microsoft.com/office/powerpoint/2010/main" val="3408131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Experiments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Selection on tweet content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Varied selectivity 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day sample data (70m tweets, 8/1/2010)</a:t>
            </a:r>
          </a:p>
        </p:txBody>
      </p:sp>
    </p:spTree>
    <p:extLst>
      <p:ext uri="{BB962C8B-B14F-4D97-AF65-F5344CB8AC3E}">
        <p14:creationId xmlns:p14="http://schemas.microsoft.com/office/powerpoint/2010/main" val="3685272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6109"/>
            <a:ext cx="7239000" cy="42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-cumul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1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107671"/>
              </p:ext>
            </p:extLst>
          </p:nvPr>
        </p:nvGraphicFramePr>
        <p:xfrm>
          <a:off x="3657600" y="2967037"/>
          <a:ext cx="16367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0" name="Equation" r:id="rId3" imgW="965200" imgH="381000" progId="Equation.3">
                  <p:embed/>
                </p:oleObj>
              </mc:Choice>
              <mc:Fallback>
                <p:oleObj name="Equation" r:id="rId3" imgW="965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967037"/>
                        <a:ext cx="1636713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916036"/>
              </p:ext>
            </p:extLst>
          </p:nvPr>
        </p:nvGraphicFramePr>
        <p:xfrm>
          <a:off x="3733800" y="4338637"/>
          <a:ext cx="15271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1" name="Equation" r:id="rId5" imgW="876300" imgH="177800" progId="Equation.3">
                  <p:embed/>
                </p:oleObj>
              </mc:Choice>
              <mc:Fallback>
                <p:oleObj name="Equation" r:id="rId5" imgW="876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38637"/>
                        <a:ext cx="1527175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Analytical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47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prediction LZO blocks scanned by selectivity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09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Poisson model: P(observing k occurrences in a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769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E(fraction of blocks scanned)</a:t>
            </a:r>
          </a:p>
        </p:txBody>
      </p:sp>
    </p:spTree>
    <p:extLst>
      <p:ext uri="{BB962C8B-B14F-4D97-AF65-F5344CB8AC3E}">
        <p14:creationId xmlns:p14="http://schemas.microsoft.com/office/powerpoint/2010/main" val="3508391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_c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2329" y="609600"/>
            <a:ext cx="323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Selectivity 0.001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82% of all blocks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Selectivity 0.002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97% of all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6172200"/>
            <a:ext cx="311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But: can predic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t a priori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168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Total: ~40k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823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Hadoop is slow...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4561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4px-Koi_feeding,_National_Arboretu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312176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(Fish)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5143500"/>
            <a:ext cx="5638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Something seems fishy…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1604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920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Integer.parseInt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2957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String.substring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38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String.split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Hadoop slow because string manipulation is slow?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890355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was Hadoop slow?</a:t>
            </a:r>
          </a:p>
        </p:txBody>
      </p:sp>
    </p:spTree>
    <p:extLst>
      <p:ext uri="{BB962C8B-B14F-4D97-AF65-F5344CB8AC3E}">
        <p14:creationId xmlns:p14="http://schemas.microsoft.com/office/powerpoint/2010/main" val="758299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54266</TotalTime>
  <Words>2570</Words>
  <Application>Microsoft Macintosh PowerPoint</Application>
  <PresentationFormat>On-screen Show (4:3)</PresentationFormat>
  <Paragraphs>539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Andale Mono</vt:lpstr>
      <vt:lpstr>Arial Black</vt:lpstr>
      <vt:lpstr>Calibri</vt:lpstr>
      <vt:lpstr>Gill Sans</vt:lpstr>
      <vt:lpstr>Symbol</vt:lpstr>
      <vt:lpstr>Wingdings</vt:lpstr>
      <vt:lpstr>Zapf Dingbats</vt:lpstr>
      <vt:lpstr>Arial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Maryland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11379</cp:revision>
  <dcterms:created xsi:type="dcterms:W3CDTF">2012-08-31T06:36:49Z</dcterms:created>
  <dcterms:modified xsi:type="dcterms:W3CDTF">2018-02-15T03:02:09Z</dcterms:modified>
</cp:coreProperties>
</file>